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8" r:id="rId1"/>
  </p:sldMasterIdLst>
  <p:sldIdLst>
    <p:sldId id="256" r:id="rId2"/>
    <p:sldId id="257" r:id="rId3"/>
    <p:sldId id="261" r:id="rId4"/>
    <p:sldId id="274" r:id="rId5"/>
    <p:sldId id="265" r:id="rId6"/>
    <p:sldId id="258" r:id="rId7"/>
    <p:sldId id="345" r:id="rId8"/>
    <p:sldId id="275" r:id="rId9"/>
    <p:sldId id="282" r:id="rId10"/>
    <p:sldId id="301" r:id="rId11"/>
    <p:sldId id="311" r:id="rId12"/>
    <p:sldId id="310" r:id="rId13"/>
    <p:sldId id="262" r:id="rId14"/>
    <p:sldId id="319" r:id="rId15"/>
    <p:sldId id="337" r:id="rId16"/>
    <p:sldId id="322" r:id="rId17"/>
    <p:sldId id="326" r:id="rId18"/>
    <p:sldId id="328" r:id="rId19"/>
    <p:sldId id="340" r:id="rId20"/>
    <p:sldId id="339" r:id="rId21"/>
    <p:sldId id="338" r:id="rId22"/>
    <p:sldId id="341" r:id="rId23"/>
    <p:sldId id="323" r:id="rId24"/>
    <p:sldId id="332" r:id="rId25"/>
    <p:sldId id="320" r:id="rId26"/>
    <p:sldId id="333" r:id="rId27"/>
    <p:sldId id="334" r:id="rId28"/>
    <p:sldId id="335" r:id="rId29"/>
    <p:sldId id="336" r:id="rId30"/>
    <p:sldId id="321" r:id="rId31"/>
    <p:sldId id="329" r:id="rId32"/>
    <p:sldId id="330" r:id="rId33"/>
    <p:sldId id="331" r:id="rId34"/>
    <p:sldId id="342" r:id="rId35"/>
    <p:sldId id="287" r:id="rId36"/>
    <p:sldId id="284" r:id="rId37"/>
    <p:sldId id="300" r:id="rId38"/>
    <p:sldId id="315" r:id="rId39"/>
    <p:sldId id="314" r:id="rId40"/>
    <p:sldId id="280" r:id="rId41"/>
    <p:sldId id="343" r:id="rId42"/>
    <p:sldId id="344" r:id="rId43"/>
    <p:sldId id="266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21C"/>
    <a:srgbClr val="F7A219"/>
    <a:srgbClr val="F7A21C"/>
    <a:srgbClr val="00C7DD"/>
    <a:srgbClr val="00B3C3"/>
    <a:srgbClr val="009CA9"/>
    <a:srgbClr val="3FA998"/>
    <a:srgbClr val="77A800"/>
    <a:srgbClr val="B43869"/>
    <a:srgbClr val="2EA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567"/>
  </p:normalViewPr>
  <p:slideViewPr>
    <p:cSldViewPr snapToGrid="0">
      <p:cViewPr varScale="1">
        <p:scale>
          <a:sx n="93" d="100"/>
          <a:sy n="93" d="100"/>
        </p:scale>
        <p:origin x="21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D274-7DFD-C740-ACE1-15FC0CD283AA}" type="datetimeFigureOut">
              <a:rPr lang="fi-FI" smtClean="0"/>
              <a:t>30.8.2025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027E-4672-2643-A868-77B81315FB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5921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D274-7DFD-C740-ACE1-15FC0CD283AA}" type="datetimeFigureOut">
              <a:rPr lang="fi-FI" smtClean="0"/>
              <a:t>30.8.2025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027E-4672-2643-A868-77B81315FB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202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D274-7DFD-C740-ACE1-15FC0CD283AA}" type="datetimeFigureOut">
              <a:rPr lang="fi-FI" smtClean="0"/>
              <a:t>30.8.2025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027E-4672-2643-A868-77B81315FB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25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D274-7DFD-C740-ACE1-15FC0CD283AA}" type="datetimeFigureOut">
              <a:rPr lang="fi-FI" smtClean="0"/>
              <a:t>30.8.2025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027E-4672-2643-A868-77B81315FB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5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D274-7DFD-C740-ACE1-15FC0CD283AA}" type="datetimeFigureOut">
              <a:rPr lang="fi-FI" smtClean="0"/>
              <a:t>30.8.2025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027E-4672-2643-A868-77B81315FB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5607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D274-7DFD-C740-ACE1-15FC0CD283AA}" type="datetimeFigureOut">
              <a:rPr lang="fi-FI" smtClean="0"/>
              <a:t>30.8.2025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027E-4672-2643-A868-77B81315FB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039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D274-7DFD-C740-ACE1-15FC0CD283AA}" type="datetimeFigureOut">
              <a:rPr lang="fi-FI" smtClean="0"/>
              <a:t>30.8.2025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027E-4672-2643-A868-77B81315FB37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D274-7DFD-C740-ACE1-15FC0CD283AA}" type="datetimeFigureOut">
              <a:rPr lang="fi-FI" smtClean="0"/>
              <a:t>30.8.2025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027E-4672-2643-A868-77B81315FB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684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D274-7DFD-C740-ACE1-15FC0CD283AA}" type="datetimeFigureOut">
              <a:rPr lang="fi-FI" smtClean="0"/>
              <a:t>30.8.2025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027E-4672-2643-A868-77B81315FB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629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D274-7DFD-C740-ACE1-15FC0CD283AA}" type="datetimeFigureOut">
              <a:rPr lang="fi-FI" smtClean="0"/>
              <a:t>30.8.2025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027E-4672-2643-A868-77B81315FB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7085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1FFD274-7DFD-C740-ACE1-15FC0CD283AA}" type="datetimeFigureOut">
              <a:rPr lang="fi-FI" smtClean="0"/>
              <a:t>30.8.2025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027E-4672-2643-A868-77B81315FB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942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1FFD274-7DFD-C740-ACE1-15FC0CD283AA}" type="datetimeFigureOut">
              <a:rPr lang="fi-FI" smtClean="0"/>
              <a:t>30.8.2025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350027E-4672-2643-A868-77B81315FB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666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training/digital/aws-simulearn/" TargetMode="External"/><Relationship Id="rId2" Type="http://schemas.openxmlformats.org/officeDocument/2006/relationships/hyperlink" Target="https://skillbuilder.aw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ws.amazon.com/training/digital/aws-cloud-quest/" TargetMode="External"/><Relationship Id="rId4" Type="http://schemas.openxmlformats.org/officeDocument/2006/relationships/hyperlink" Target="https://aws.amazon.com/training/digital/aws-escape-roo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joni-makinen@live.fi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3.61.165.26:3000/" TargetMode="External"/><Relationship Id="rId2" Type="http://schemas.openxmlformats.org/officeDocument/2006/relationships/hyperlink" Target="https://www.jonimakine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urriculus.s3.eu-north-1.amazonaws.com/index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AA8B-88C9-E476-D54E-D51EC13BE0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AWS Environment</a:t>
            </a:r>
            <a:br>
              <a:rPr lang="en-US" dirty="0"/>
            </a:br>
            <a:r>
              <a:rPr lang="en-US" sz="1400" dirty="0"/>
              <a:t>and how I got there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1200B-2C22-E60D-1B8F-86BE2F0041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summary of my past few months of intensively trying to grasp a hold of cloud… and succeeding in it</a:t>
            </a:r>
          </a:p>
        </p:txBody>
      </p:sp>
    </p:spTree>
    <p:extLst>
      <p:ext uri="{BB962C8B-B14F-4D97-AF65-F5344CB8AC3E}">
        <p14:creationId xmlns:p14="http://schemas.microsoft.com/office/powerpoint/2010/main" val="2923665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9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5588C5-7DF2-A194-8752-A6C227848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285721D-5516-0F70-D047-3FA5EEAFB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95" y="147918"/>
            <a:ext cx="1223379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88F31-D6D0-475F-CD96-772DEEBEB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4ACB1-891C-9B3C-FBAF-70D49719A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then delve into the microservice applications</a:t>
            </a:r>
          </a:p>
        </p:txBody>
      </p:sp>
    </p:spTree>
    <p:extLst>
      <p:ext uri="{BB962C8B-B14F-4D97-AF65-F5344CB8AC3E}">
        <p14:creationId xmlns:p14="http://schemas.microsoft.com/office/powerpoint/2010/main" val="123022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1E75A-6CC7-C29B-4C7A-C49139C5E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3D64-ADE5-B351-6FF6-84FED7F3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Microservice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14DB5-04C2-1E68-0526-2A68B34EC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5248" y="2599944"/>
            <a:ext cx="9284590" cy="3560064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/>
              <a:t>There are </a:t>
            </a:r>
            <a:r>
              <a:rPr lang="en-US" sz="2200" u="sng" dirty="0"/>
              <a:t>5 different applications</a:t>
            </a:r>
            <a:r>
              <a:rPr lang="en-US" sz="2200" dirty="0"/>
              <a:t> I’m about to present to you</a:t>
            </a:r>
          </a:p>
          <a:p>
            <a:pPr marL="457200" lvl="2" indent="0">
              <a:buNone/>
            </a:pPr>
            <a:r>
              <a:rPr lang="en-US" sz="2000" dirty="0"/>
              <a:t>1.	Static Website Hosting</a:t>
            </a:r>
          </a:p>
          <a:p>
            <a:pPr marL="457200" lvl="2" indent="0">
              <a:buNone/>
            </a:pPr>
            <a:r>
              <a:rPr lang="en-US" sz="2000" dirty="0"/>
              <a:t>2.	Website Request Counting	built around jonimakinen.com</a:t>
            </a:r>
          </a:p>
          <a:p>
            <a:pPr marL="457200" lvl="2" indent="0">
              <a:buNone/>
            </a:pPr>
            <a:r>
              <a:rPr lang="en-US" sz="2000" dirty="0"/>
              <a:t>3.	Email Notification</a:t>
            </a:r>
          </a:p>
          <a:p>
            <a:pPr marL="457200" lvl="2" indent="0">
              <a:buNone/>
            </a:pPr>
            <a:endParaRPr lang="en-US" sz="2000" dirty="0"/>
          </a:p>
          <a:p>
            <a:pPr marL="457200" lvl="2" indent="0">
              <a:buNone/>
            </a:pPr>
            <a:r>
              <a:rPr lang="en-US" sz="2000" dirty="0"/>
              <a:t>4.	Application Hosting (VPC)	built around Translation Game</a:t>
            </a:r>
          </a:p>
          <a:p>
            <a:pPr marL="457200" lvl="2" indent="0">
              <a:buNone/>
            </a:pPr>
            <a:endParaRPr lang="en-US" sz="2000" dirty="0"/>
          </a:p>
          <a:p>
            <a:pPr marL="457200" lvl="2" indent="0">
              <a:buNone/>
            </a:pPr>
            <a:r>
              <a:rPr lang="en-US" sz="2000" dirty="0"/>
              <a:t>5.	API Gateway</a:t>
            </a:r>
            <a:br>
              <a:rPr lang="en-US" sz="2000" dirty="0"/>
            </a:br>
            <a:r>
              <a:rPr lang="en-US" sz="2000" dirty="0"/>
              <a:t>	with Lambda Integration	built around Curriculus</a:t>
            </a:r>
            <a:br>
              <a:rPr lang="en-US" sz="2000" dirty="0"/>
            </a:br>
            <a:r>
              <a:rPr lang="en-US" sz="2000" dirty="0"/>
              <a:t>	and DynamoDB Connection</a:t>
            </a:r>
          </a:p>
          <a:p>
            <a:r>
              <a:rPr lang="en-US" sz="2200" dirty="0"/>
              <a:t>The applications consist of a diverse group of AWS services</a:t>
            </a:r>
            <a:br>
              <a:rPr lang="en-US" sz="2200" dirty="0"/>
            </a:br>
            <a:r>
              <a:rPr lang="en-US" sz="2200" dirty="0"/>
              <a:t>from different service categories</a:t>
            </a:r>
          </a:p>
        </p:txBody>
      </p:sp>
      <p:pic>
        <p:nvPicPr>
          <p:cNvPr id="5" name="Picture 4" descr="A black line with a white background&#10;&#10;AI-generated content may be incorrect.">
            <a:extLst>
              <a:ext uri="{FF2B5EF4-FFF2-40B4-BE49-F238E27FC236}">
                <a16:creationId xmlns:a16="http://schemas.microsoft.com/office/drawing/2014/main" id="{15A81442-1948-DAF0-16B6-743FA358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759" y="2949947"/>
            <a:ext cx="178027" cy="879662"/>
          </a:xfrm>
          <a:prstGeom prst="rect">
            <a:avLst/>
          </a:prstGeom>
        </p:spPr>
      </p:pic>
      <p:pic>
        <p:nvPicPr>
          <p:cNvPr id="8" name="Picture 7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388875CE-E01B-69E7-A317-DCFA4E4F3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922" y="3043517"/>
            <a:ext cx="1155577" cy="692523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DA717A4-B27C-1683-81BD-25B59C62F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920" y="4867686"/>
            <a:ext cx="1155577" cy="647792"/>
          </a:xfrm>
          <a:prstGeom prst="rect">
            <a:avLst/>
          </a:prstGeom>
        </p:spPr>
      </p:pic>
      <p:pic>
        <p:nvPicPr>
          <p:cNvPr id="11" name="Picture 10" descr="A screenshot of a computer game&#10;&#10;AI-generated content may be incorrect.">
            <a:extLst>
              <a:ext uri="{FF2B5EF4-FFF2-40B4-BE49-F238E27FC236}">
                <a16:creationId xmlns:a16="http://schemas.microsoft.com/office/drawing/2014/main" id="{D18369B8-5426-63B0-62AA-D9CAD0AC7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921" y="4055486"/>
            <a:ext cx="1155577" cy="64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2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7ED6-6F5E-8E89-D5DF-1CDF0F93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/>
          <a:lstStyle/>
          <a:p>
            <a:r>
              <a:rPr lang="en-US" dirty="0"/>
              <a:t>Before we go see the first application…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AE423A-37B7-33A8-D390-C1682D6E6630}"/>
              </a:ext>
            </a:extLst>
          </p:cNvPr>
          <p:cNvSpPr txBox="1"/>
          <p:nvPr/>
        </p:nvSpPr>
        <p:spPr>
          <a:xfrm>
            <a:off x="10541000" y="278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12" name="Picture 11" descr="A diagram of a system&#10;&#10;AI-generated content may be incorrect.">
            <a:extLst>
              <a:ext uri="{FF2B5EF4-FFF2-40B4-BE49-F238E27FC236}">
                <a16:creationId xmlns:a16="http://schemas.microsoft.com/office/drawing/2014/main" id="{36E841D8-43F1-8982-5764-574E799EB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884" y="1303827"/>
            <a:ext cx="6852231" cy="54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2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EF081-FE7A-9B0A-4837-1B1D6A836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rry image of a person&#10;&#10;AI-generated content may be incorrect.">
            <a:extLst>
              <a:ext uri="{FF2B5EF4-FFF2-40B4-BE49-F238E27FC236}">
                <a16:creationId xmlns:a16="http://schemas.microsoft.com/office/drawing/2014/main" id="{1D6A1E0F-02AF-C830-5AB9-48E0CD9EC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6" y="0"/>
            <a:ext cx="11443587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CF33A7A-59F1-7AAA-DEF0-29EF7589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7A21C"/>
          </a:solidFill>
        </p:spPr>
        <p:txBody>
          <a:bodyPr/>
          <a:lstStyle/>
          <a:p>
            <a:r>
              <a:rPr lang="en-US" sz="3800" dirty="0"/>
              <a:t>1. Static Website Hosting</a:t>
            </a:r>
            <a:br>
              <a:rPr lang="en-US" dirty="0"/>
            </a:br>
            <a:r>
              <a:rPr lang="en-US" sz="1600" dirty="0"/>
              <a:t>Microservice application</a:t>
            </a:r>
          </a:p>
        </p:txBody>
      </p:sp>
    </p:spTree>
    <p:extLst>
      <p:ext uri="{BB962C8B-B14F-4D97-AF65-F5344CB8AC3E}">
        <p14:creationId xmlns:p14="http://schemas.microsoft.com/office/powerpoint/2010/main" val="2238234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F5ED85-C488-6A09-3734-C198F573D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rry image of a person&#10;&#10;AI-generated content may be incorrect.">
            <a:extLst>
              <a:ext uri="{FF2B5EF4-FFF2-40B4-BE49-F238E27FC236}">
                <a16:creationId xmlns:a16="http://schemas.microsoft.com/office/drawing/2014/main" id="{19DC761F-1B2F-70F2-27EF-8CAF40F38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6" y="0"/>
            <a:ext cx="11443587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114EC7F-96DE-63D6-AA4D-1F4755F54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Static Website</a:t>
            </a:r>
            <a:br>
              <a:rPr lang="en-US" sz="3100" dirty="0"/>
            </a:br>
            <a:r>
              <a:rPr lang="en-US" sz="3100" dirty="0"/>
              <a:t>Hosting</a:t>
            </a:r>
            <a:br>
              <a:rPr lang="en-US" dirty="0"/>
            </a:br>
            <a:r>
              <a:rPr lang="en-US" sz="1600" dirty="0"/>
              <a:t>jonimakinen.com</a:t>
            </a:r>
          </a:p>
        </p:txBody>
      </p:sp>
      <p:pic>
        <p:nvPicPr>
          <p:cNvPr id="7" name="Picture 6" descr="A diagram of a cloud computing process&#10;&#10;AI-generated content may be incorrect.">
            <a:extLst>
              <a:ext uri="{FF2B5EF4-FFF2-40B4-BE49-F238E27FC236}">
                <a16:creationId xmlns:a16="http://schemas.microsoft.com/office/drawing/2014/main" id="{D1A42AAE-06A4-C8A9-5947-DEF8A3A74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12" y="1281393"/>
            <a:ext cx="9684194" cy="548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28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E5002E-459D-6E37-D165-906F01969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rry image of a person&#10;&#10;AI-generated content may be incorrect.">
            <a:extLst>
              <a:ext uri="{FF2B5EF4-FFF2-40B4-BE49-F238E27FC236}">
                <a16:creationId xmlns:a16="http://schemas.microsoft.com/office/drawing/2014/main" id="{BC116298-3110-2028-87BF-BD27B76F2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6" y="0"/>
            <a:ext cx="11443587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4659284-9AED-A8B8-3D59-C00D3EBD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7A219"/>
          </a:solidFill>
        </p:spPr>
        <p:txBody>
          <a:bodyPr/>
          <a:lstStyle/>
          <a:p>
            <a:r>
              <a:rPr lang="en-US" sz="3800" dirty="0"/>
              <a:t>2. Website Request Counting</a:t>
            </a:r>
            <a:br>
              <a:rPr lang="en-US" dirty="0"/>
            </a:br>
            <a:r>
              <a:rPr lang="en-US" sz="1600" dirty="0"/>
              <a:t>Microservice application</a:t>
            </a:r>
          </a:p>
        </p:txBody>
      </p:sp>
    </p:spTree>
    <p:extLst>
      <p:ext uri="{BB962C8B-B14F-4D97-AF65-F5344CB8AC3E}">
        <p14:creationId xmlns:p14="http://schemas.microsoft.com/office/powerpoint/2010/main" val="3206958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E44E25-4504-2933-CC01-018848ACE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rry image of a person&#10;&#10;AI-generated content may be incorrect.">
            <a:extLst>
              <a:ext uri="{FF2B5EF4-FFF2-40B4-BE49-F238E27FC236}">
                <a16:creationId xmlns:a16="http://schemas.microsoft.com/office/drawing/2014/main" id="{468E9C81-2AB5-E87B-4210-DA8702089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6" y="0"/>
            <a:ext cx="11443587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0E55551-703B-5178-FF34-29B58A1E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Website Request</a:t>
            </a:r>
            <a:br>
              <a:rPr lang="en-US" sz="3100" dirty="0"/>
            </a:br>
            <a:r>
              <a:rPr lang="en-US" sz="3100" dirty="0"/>
              <a:t>Counting</a:t>
            </a:r>
            <a:br>
              <a:rPr lang="en-US" dirty="0"/>
            </a:br>
            <a:r>
              <a:rPr lang="en-US" sz="1600" dirty="0"/>
              <a:t>jonimakinen.com</a:t>
            </a:r>
          </a:p>
        </p:txBody>
      </p:sp>
      <p:pic>
        <p:nvPicPr>
          <p:cNvPr id="6" name="Picture 5" descr="A diagram of a bucket&#10;&#10;AI-generated content may be incorrect.">
            <a:extLst>
              <a:ext uri="{FF2B5EF4-FFF2-40B4-BE49-F238E27FC236}">
                <a16:creationId xmlns:a16="http://schemas.microsoft.com/office/drawing/2014/main" id="{B774186B-0C57-C7BB-931A-57C52AD95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94" y="1320800"/>
            <a:ext cx="11191012" cy="54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33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F521EC-2D10-B532-4EEA-744A37722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rry image of a person&#10;&#10;AI-generated content may be incorrect.">
            <a:extLst>
              <a:ext uri="{FF2B5EF4-FFF2-40B4-BE49-F238E27FC236}">
                <a16:creationId xmlns:a16="http://schemas.microsoft.com/office/drawing/2014/main" id="{4179BFAA-8898-B59C-3946-330DFDA2A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6" y="0"/>
            <a:ext cx="11443587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132E1E-3534-1489-AC85-3D1E8805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4486656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Athena SQL commands</a:t>
            </a:r>
            <a:br>
              <a:rPr lang="en-US" dirty="0"/>
            </a:br>
            <a:r>
              <a:rPr lang="en-US" sz="1400" dirty="0"/>
              <a:t>Website Request Counting</a:t>
            </a:r>
          </a:p>
        </p:txBody>
      </p:sp>
      <p:pic>
        <p:nvPicPr>
          <p:cNvPr id="6" name="Content Placeholder 1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72B44E8C-A6DE-2108-C177-BB247DA19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3881" y="936416"/>
            <a:ext cx="5834910" cy="498516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44F770-D750-1D74-F80C-B2CE3D6F3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881" y="598277"/>
            <a:ext cx="3530600" cy="266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82045A-332B-D44A-C442-F1BE78789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881" y="6012073"/>
            <a:ext cx="42545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F709A6-2502-4C7A-945D-0C29AB7B8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rry image of a person&#10;&#10;AI-generated content may be incorrect.">
            <a:extLst>
              <a:ext uri="{FF2B5EF4-FFF2-40B4-BE49-F238E27FC236}">
                <a16:creationId xmlns:a16="http://schemas.microsoft.com/office/drawing/2014/main" id="{0B74385F-69C2-0971-4938-C19987B99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6" y="0"/>
            <a:ext cx="11443587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FFCFDB4-9134-301B-55C2-E0FA8BFF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386744"/>
            <a:ext cx="4923028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My-start-athena-fn</a:t>
            </a:r>
            <a:br>
              <a:rPr lang="en-US" dirty="0"/>
            </a:br>
            <a:r>
              <a:rPr lang="en-US" dirty="0"/>
              <a:t>Lambda</a:t>
            </a:r>
            <a:br>
              <a:rPr lang="en-US" sz="3200" dirty="0"/>
            </a:br>
            <a:r>
              <a:rPr lang="en-US" sz="1400" dirty="0"/>
              <a:t>Website Request counting</a:t>
            </a:r>
          </a:p>
        </p:txBody>
      </p:sp>
      <p:pic>
        <p:nvPicPr>
          <p:cNvPr id="6" name="Picture 5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2B0A5335-B844-592E-8165-78D33467B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918" y="612205"/>
            <a:ext cx="6626036" cy="563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7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8177-A9D2-54E6-C2E1-FEB3CA11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all started in April…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A89FD-EB2F-1D76-32D9-56789F1F4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310" y="2504628"/>
            <a:ext cx="7729727" cy="4353372"/>
          </a:xfrm>
        </p:spPr>
        <p:txBody>
          <a:bodyPr>
            <a:normAutofit/>
          </a:bodyPr>
          <a:lstStyle/>
          <a:p>
            <a:r>
              <a:rPr lang="en-US" dirty="0"/>
              <a:t>AWS Cloud Fundamentals course in Laurea UAS (April–May,  3 ECTS)</a:t>
            </a:r>
          </a:p>
          <a:p>
            <a:pPr lvl="1"/>
            <a:r>
              <a:rPr lang="en-US" sz="1400" dirty="0"/>
              <a:t>Cloud Concepts Overview</a:t>
            </a:r>
          </a:p>
          <a:p>
            <a:pPr lvl="1"/>
            <a:r>
              <a:rPr lang="en-US" sz="1400" dirty="0"/>
              <a:t>Cloud Economics and Billing</a:t>
            </a:r>
          </a:p>
          <a:p>
            <a:pPr lvl="1"/>
            <a:r>
              <a:rPr lang="en-US" sz="1400" dirty="0"/>
              <a:t>AWS Global Infrastructure</a:t>
            </a:r>
          </a:p>
          <a:p>
            <a:pPr lvl="1"/>
            <a:r>
              <a:rPr lang="en-US" sz="1400" dirty="0"/>
              <a:t>AWS Cloud Security</a:t>
            </a:r>
          </a:p>
          <a:p>
            <a:pPr lvl="1"/>
            <a:r>
              <a:rPr lang="en-US" sz="1400" dirty="0"/>
              <a:t>Networking and Content Delivery</a:t>
            </a:r>
          </a:p>
          <a:p>
            <a:pPr lvl="1"/>
            <a:r>
              <a:rPr lang="en-US" sz="1400" dirty="0"/>
              <a:t>Compute</a:t>
            </a:r>
          </a:p>
          <a:p>
            <a:pPr lvl="1"/>
            <a:r>
              <a:rPr lang="en-US" sz="1400" dirty="0"/>
              <a:t>Storage</a:t>
            </a:r>
          </a:p>
          <a:p>
            <a:pPr lvl="1"/>
            <a:r>
              <a:rPr lang="en-US" sz="1400" dirty="0"/>
              <a:t>Databases</a:t>
            </a:r>
          </a:p>
          <a:p>
            <a:pPr lvl="1"/>
            <a:r>
              <a:rPr lang="en-US" sz="1400" dirty="0"/>
              <a:t>Cloud Architecture</a:t>
            </a:r>
          </a:p>
          <a:p>
            <a:pPr lvl="1"/>
            <a:r>
              <a:rPr lang="en-US" sz="1400" dirty="0"/>
              <a:t>Automatic Scaling and Monitoring</a:t>
            </a:r>
          </a:p>
        </p:txBody>
      </p:sp>
    </p:spTree>
    <p:extLst>
      <p:ext uri="{BB962C8B-B14F-4D97-AF65-F5344CB8AC3E}">
        <p14:creationId xmlns:p14="http://schemas.microsoft.com/office/powerpoint/2010/main" val="2956148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9FA99B-C21E-D83E-4840-ADE8E9907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rry image of a person&#10;&#10;AI-generated content may be incorrect.">
            <a:extLst>
              <a:ext uri="{FF2B5EF4-FFF2-40B4-BE49-F238E27FC236}">
                <a16:creationId xmlns:a16="http://schemas.microsoft.com/office/drawing/2014/main" id="{2494D5C4-39F5-C0D9-2381-FA766F81A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6" y="0"/>
            <a:ext cx="11443587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C8B5D19-1E1E-4BAC-5EF1-06576959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386744"/>
            <a:ext cx="4923028" cy="1645920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100" dirty="0"/>
              <a:t>My-request-count-fn</a:t>
            </a:r>
            <a:br>
              <a:rPr lang="en-US" sz="3100" dirty="0"/>
            </a:br>
            <a:r>
              <a:rPr lang="en-US" sz="3100" dirty="0"/>
              <a:t>Lambda 1/3</a:t>
            </a:r>
            <a:br>
              <a:rPr lang="en-US" sz="3200" dirty="0"/>
            </a:br>
            <a:r>
              <a:rPr lang="en-US" sz="1600" dirty="0"/>
              <a:t>Website Request Counting</a:t>
            </a:r>
          </a:p>
        </p:txBody>
      </p:sp>
      <p:pic>
        <p:nvPicPr>
          <p:cNvPr id="6" name="Picture 5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7DF6B04F-782C-E17E-6E8F-D3BC6E4B2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052" y="88233"/>
            <a:ext cx="6399489" cy="668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73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4E5CDC-9515-4B56-F427-8D51AE204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rry image of a person&#10;&#10;AI-generated content may be incorrect.">
            <a:extLst>
              <a:ext uri="{FF2B5EF4-FFF2-40B4-BE49-F238E27FC236}">
                <a16:creationId xmlns:a16="http://schemas.microsoft.com/office/drawing/2014/main" id="{586650BD-EF7D-0B24-9505-4176B0C0B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6" y="0"/>
            <a:ext cx="11443587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58915F2-7FCF-B932-5B60-8BD4D483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my-request-count-fn</a:t>
            </a:r>
            <a:br>
              <a:rPr lang="en-US" sz="3100" dirty="0"/>
            </a:br>
            <a:r>
              <a:rPr lang="en-US" sz="3100" dirty="0"/>
              <a:t>Lambda 2/3</a:t>
            </a:r>
            <a:br>
              <a:rPr lang="en-US" dirty="0"/>
            </a:br>
            <a:r>
              <a:rPr lang="en-US" sz="1600" dirty="0"/>
              <a:t>Website Request Counting</a:t>
            </a:r>
          </a:p>
        </p:txBody>
      </p:sp>
      <p:pic>
        <p:nvPicPr>
          <p:cNvPr id="6" name="Picture 5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2D96E510-9D21-179B-7E6A-E1C46EA25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33" y="1290918"/>
            <a:ext cx="7571931" cy="54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15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DEFA2-E25F-621B-B255-236DA7D52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rry image of a person&#10;&#10;AI-generated content may be incorrect.">
            <a:extLst>
              <a:ext uri="{FF2B5EF4-FFF2-40B4-BE49-F238E27FC236}">
                <a16:creationId xmlns:a16="http://schemas.microsoft.com/office/drawing/2014/main" id="{3BBAA293-52A0-689D-B893-B650FA08A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6" y="0"/>
            <a:ext cx="1144358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1E5DA4-3624-2837-3DB9-BD0C002C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my-request-count-fn</a:t>
            </a:r>
            <a:br>
              <a:rPr lang="en-US" sz="3100" dirty="0"/>
            </a:br>
            <a:r>
              <a:rPr lang="en-US" sz="3100" dirty="0"/>
              <a:t>Lambda 3/3</a:t>
            </a:r>
            <a:br>
              <a:rPr lang="en-US" dirty="0"/>
            </a:br>
            <a:r>
              <a:rPr lang="en-US" sz="1600" dirty="0"/>
              <a:t>Website Request Counting</a:t>
            </a:r>
          </a:p>
        </p:txBody>
      </p:sp>
      <p:pic>
        <p:nvPicPr>
          <p:cNvPr id="3" name="Picture 2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2C660CE0-F8B6-354E-99BE-4A6BFDC14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328" y="1313700"/>
            <a:ext cx="7975342" cy="54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98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182AF8-4917-6178-A8A4-5A23AA865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rry image of a person&#10;&#10;AI-generated content may be incorrect.">
            <a:extLst>
              <a:ext uri="{FF2B5EF4-FFF2-40B4-BE49-F238E27FC236}">
                <a16:creationId xmlns:a16="http://schemas.microsoft.com/office/drawing/2014/main" id="{C5CECD88-54B6-F97C-348C-6483FCD7F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6" y="0"/>
            <a:ext cx="11443587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378727-F87F-D24C-24FA-207C4F70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8A21C"/>
          </a:solidFill>
        </p:spPr>
        <p:txBody>
          <a:bodyPr/>
          <a:lstStyle/>
          <a:p>
            <a:r>
              <a:rPr lang="en-US" sz="3800" dirty="0"/>
              <a:t>3. Email Notification</a:t>
            </a:r>
            <a:br>
              <a:rPr lang="en-US" dirty="0"/>
            </a:br>
            <a:r>
              <a:rPr lang="en-US" sz="1600" dirty="0"/>
              <a:t>Microservice application</a:t>
            </a:r>
          </a:p>
        </p:txBody>
      </p:sp>
    </p:spTree>
    <p:extLst>
      <p:ext uri="{BB962C8B-B14F-4D97-AF65-F5344CB8AC3E}">
        <p14:creationId xmlns:p14="http://schemas.microsoft.com/office/powerpoint/2010/main" val="3581957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744357-4BD0-1A1E-2E88-E89FCCEB2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rry image of a person&#10;&#10;AI-generated content may be incorrect.">
            <a:extLst>
              <a:ext uri="{FF2B5EF4-FFF2-40B4-BE49-F238E27FC236}">
                <a16:creationId xmlns:a16="http://schemas.microsoft.com/office/drawing/2014/main" id="{EF99B320-2E79-565F-AC74-F9BE1F72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6" y="0"/>
            <a:ext cx="11443587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6E63D29-AB83-EE70-5BA1-A0EA1F724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0"/>
            <a:ext cx="7729728" cy="1188720"/>
          </a:xfrm>
        </p:spPr>
        <p:txBody>
          <a:bodyPr/>
          <a:lstStyle/>
          <a:p>
            <a:r>
              <a:rPr lang="en-US" dirty="0"/>
              <a:t>Email notification</a:t>
            </a:r>
            <a:br>
              <a:rPr lang="en-US" dirty="0"/>
            </a:br>
            <a:r>
              <a:rPr lang="en-US" sz="1400" dirty="0"/>
              <a:t>jonimakinen.com</a:t>
            </a: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9F05940-B89A-FFEA-CE33-BD5ED16A8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56" y="1317812"/>
            <a:ext cx="10667610" cy="544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14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AC035D-86FC-E6D1-EAFF-5A4FADFD2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32A046D4-E654-AECE-D42C-53671F99C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2" y="0"/>
            <a:ext cx="1221138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FAE7FF-D41D-869B-CCAF-3A874E25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8A21C"/>
          </a:solidFill>
        </p:spPr>
        <p:txBody>
          <a:bodyPr/>
          <a:lstStyle/>
          <a:p>
            <a:r>
              <a:rPr lang="en-US" sz="3800" dirty="0"/>
              <a:t>4. Application Hosting (VPC)</a:t>
            </a:r>
            <a:br>
              <a:rPr lang="en-US" dirty="0"/>
            </a:br>
            <a:r>
              <a:rPr lang="en-US" sz="1600" dirty="0"/>
              <a:t>Microservice application</a:t>
            </a:r>
          </a:p>
        </p:txBody>
      </p:sp>
    </p:spTree>
    <p:extLst>
      <p:ext uri="{BB962C8B-B14F-4D97-AF65-F5344CB8AC3E}">
        <p14:creationId xmlns:p14="http://schemas.microsoft.com/office/powerpoint/2010/main" val="1023611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B54396-9FC1-3EB0-37BF-430ADD457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849CD396-BF01-1B69-379F-7FB8BC622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2" y="0"/>
            <a:ext cx="12211384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C2CEE61-B27E-D9C4-B61D-C448F0A51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Application Hosting (VPC)</a:t>
            </a:r>
            <a:br>
              <a:rPr lang="en-US" dirty="0"/>
            </a:br>
            <a:r>
              <a:rPr lang="en-US" sz="1600" dirty="0"/>
              <a:t>a VPC accommodating</a:t>
            </a:r>
            <a:br>
              <a:rPr lang="en-US" sz="1600" dirty="0"/>
            </a:br>
            <a:r>
              <a:rPr lang="en-US" sz="1600" dirty="0"/>
              <a:t>a 3-tier full stack app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2DB5445-41EA-781B-572E-ACC0450D4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99" y="1294012"/>
            <a:ext cx="10058401" cy="547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73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09CF8D-C592-7404-5261-F4344A382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898872E9-AD15-16FA-47FD-E1332B7A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2" y="0"/>
            <a:ext cx="12211384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E5E5C9D-5000-0276-9B26-D7BB6D23E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my-web-server</a:t>
            </a:r>
            <a:br>
              <a:rPr lang="en-US" sz="3100" dirty="0"/>
            </a:br>
            <a:r>
              <a:rPr lang="en-US" sz="3100" dirty="0"/>
              <a:t>EC2 instance</a:t>
            </a:r>
            <a:br>
              <a:rPr lang="en-US" sz="3100" dirty="0"/>
            </a:br>
            <a:r>
              <a:rPr lang="en-US" sz="1600" dirty="0"/>
              <a:t>Application Hosting (VPC)</a:t>
            </a:r>
          </a:p>
        </p:txBody>
      </p:sp>
      <p:sp useBgFill="1">
        <p:nvSpPr>
          <p:cNvPr id="5" name="Content Placeholder 3">
            <a:extLst>
              <a:ext uri="{FF2B5EF4-FFF2-40B4-BE49-F238E27FC236}">
                <a16:creationId xmlns:a16="http://schemas.microsoft.com/office/drawing/2014/main" id="{84B72168-6809-112B-34F4-8543AC336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136" y="2612644"/>
            <a:ext cx="7729728" cy="31019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Associated with an </a:t>
            </a:r>
            <a:r>
              <a:rPr lang="en-US" u="sng" dirty="0"/>
              <a:t>Elastic IP</a:t>
            </a:r>
          </a:p>
          <a:p>
            <a:r>
              <a:rPr lang="en-US" dirty="0"/>
              <a:t>Assigned an </a:t>
            </a:r>
            <a:r>
              <a:rPr lang="en-US" u="sng" dirty="0"/>
              <a:t>IAM instance profile</a:t>
            </a:r>
            <a:r>
              <a:rPr lang="en-US" dirty="0"/>
              <a:t> to give permission to fetch parameters from AWS SSM Parameter Store</a:t>
            </a:r>
            <a:endParaRPr lang="en-US" sz="1500" dirty="0"/>
          </a:p>
          <a:p>
            <a:r>
              <a:rPr lang="en-US" u="sng" dirty="0"/>
              <a:t>Key pair</a:t>
            </a:r>
            <a:r>
              <a:rPr lang="en-US" dirty="0"/>
              <a:t> in use for SSH connections</a:t>
            </a:r>
            <a:endParaRPr lang="en-US" sz="1500" dirty="0"/>
          </a:p>
          <a:p>
            <a:r>
              <a:rPr lang="en-US" dirty="0"/>
              <a:t>Launches with </a:t>
            </a:r>
            <a:r>
              <a:rPr lang="en-US" u="sng" dirty="0"/>
              <a:t>user data</a:t>
            </a:r>
          </a:p>
          <a:p>
            <a:pPr lvl="1"/>
            <a:r>
              <a:rPr lang="en-US" dirty="0"/>
              <a:t>Fetches parameters needed for database connection from Parameter Store</a:t>
            </a:r>
          </a:p>
          <a:p>
            <a:pPr lvl="1"/>
            <a:r>
              <a:rPr lang="en-US" dirty="0"/>
              <a:t>Installs needed packages with Yum</a:t>
            </a:r>
          </a:p>
          <a:p>
            <a:pPr lvl="1"/>
            <a:r>
              <a:rPr lang="en-US" dirty="0"/>
              <a:t>Downloads Translation Game from S3</a:t>
            </a:r>
          </a:p>
          <a:p>
            <a:pPr lvl="1"/>
            <a:r>
              <a:rPr lang="en-US" dirty="0"/>
              <a:t>Installs Node.js dependencies</a:t>
            </a:r>
          </a:p>
          <a:p>
            <a:pPr lvl="1"/>
            <a:r>
              <a:rPr lang="en-US" dirty="0"/>
              <a:t>Starts servers on ports 8080 and 3000</a:t>
            </a:r>
          </a:p>
        </p:txBody>
      </p:sp>
    </p:spTree>
    <p:extLst>
      <p:ext uri="{BB962C8B-B14F-4D97-AF65-F5344CB8AC3E}">
        <p14:creationId xmlns:p14="http://schemas.microsoft.com/office/powerpoint/2010/main" val="2592643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D6382-4B34-6622-0FD6-33CC33E02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4ADE3079-2B1D-CB93-C150-980F5FA9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2" y="0"/>
            <a:ext cx="12211384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5E5E1E-742A-09B4-26CE-A2C955DB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My-web-server</a:t>
            </a:r>
            <a:br>
              <a:rPr lang="en-US" sz="3100" dirty="0"/>
            </a:br>
            <a:r>
              <a:rPr lang="en-US" sz="3100" dirty="0"/>
              <a:t>user data script</a:t>
            </a:r>
            <a:br>
              <a:rPr lang="en-US" dirty="0"/>
            </a:br>
            <a:r>
              <a:rPr lang="en-US" sz="1600" dirty="0"/>
              <a:t>Application Hosting (VPC)</a:t>
            </a:r>
          </a:p>
        </p:txBody>
      </p:sp>
      <p:pic>
        <p:nvPicPr>
          <p:cNvPr id="5" name="Content Placeholder 10" descr="A computer screen with text on it&#10;&#10;AI-generated content may be incorrect.">
            <a:extLst>
              <a:ext uri="{FF2B5EF4-FFF2-40B4-BE49-F238E27FC236}">
                <a16:creationId xmlns:a16="http://schemas.microsoft.com/office/drawing/2014/main" id="{D4A907EE-4F55-7EF1-D238-0B62FFCA5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22387"/>
            <a:ext cx="12233705" cy="5535613"/>
          </a:xfrm>
        </p:spPr>
      </p:pic>
    </p:spTree>
    <p:extLst>
      <p:ext uri="{BB962C8B-B14F-4D97-AF65-F5344CB8AC3E}">
        <p14:creationId xmlns:p14="http://schemas.microsoft.com/office/powerpoint/2010/main" val="3928771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85B648-9DFF-866F-96EC-C0520DFE2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1E9BA780-04D0-6C1E-36F6-48E7A2BFA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2" y="0"/>
            <a:ext cx="12211384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934F2A3-8554-A476-B686-A38C6F27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4486656" cy="1645920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100" dirty="0"/>
              <a:t>Launching</a:t>
            </a:r>
            <a:br>
              <a:rPr lang="en-US" sz="3100" dirty="0"/>
            </a:br>
            <a:r>
              <a:rPr lang="en-US" sz="3100" dirty="0"/>
              <a:t>My-web-server</a:t>
            </a:r>
            <a:br>
              <a:rPr lang="en-US" sz="3100" dirty="0"/>
            </a:br>
            <a:r>
              <a:rPr lang="en-US" sz="3100" dirty="0"/>
              <a:t>via AWS CLI</a:t>
            </a:r>
            <a:br>
              <a:rPr lang="en-US" sz="1800" dirty="0"/>
            </a:br>
            <a:r>
              <a:rPr lang="en-US" sz="1600" dirty="0"/>
              <a:t>Application Hosting (VPC)</a:t>
            </a:r>
          </a:p>
        </p:txBody>
      </p:sp>
      <p:pic>
        <p:nvPicPr>
          <p:cNvPr id="7" name="Picture 6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3A834761-241B-53E3-356E-EC315F59D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035" y="86935"/>
            <a:ext cx="5307399" cy="668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2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0491-0368-663D-3622-883CB089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continued into the summer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B2AE-BA37-7A52-7CA3-9233D5A7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976" y="2500884"/>
            <a:ext cx="4721162" cy="3101983"/>
          </a:xfrm>
        </p:spPr>
        <p:txBody>
          <a:bodyPr>
            <a:normAutofit/>
          </a:bodyPr>
          <a:lstStyle/>
          <a:p>
            <a:r>
              <a:rPr lang="en-US" dirty="0"/>
              <a:t>AWS Certified Cloud Practitioner CLF-C02 June 12, 2025</a:t>
            </a:r>
          </a:p>
          <a:p>
            <a:pPr lvl="1"/>
            <a:r>
              <a:rPr lang="en-US" dirty="0"/>
              <a:t>Cloud Concepts</a:t>
            </a:r>
          </a:p>
          <a:p>
            <a:pPr lvl="1"/>
            <a:r>
              <a:rPr lang="en-US" dirty="0"/>
              <a:t>Security and Compliance</a:t>
            </a:r>
          </a:p>
          <a:p>
            <a:pPr lvl="1"/>
            <a:r>
              <a:rPr lang="en-US" dirty="0"/>
              <a:t>Cloud Technology and Services</a:t>
            </a:r>
          </a:p>
          <a:p>
            <a:pPr lvl="1"/>
            <a:r>
              <a:rPr lang="en-US" dirty="0"/>
              <a:t>Billing, Pricing, and Support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5E2BCD-9678-2A97-C766-B6D122DBC38F}"/>
              </a:ext>
            </a:extLst>
          </p:cNvPr>
          <p:cNvSpPr txBox="1">
            <a:spLocks/>
          </p:cNvSpPr>
          <p:nvPr/>
        </p:nvSpPr>
        <p:spPr>
          <a:xfrm>
            <a:off x="6949440" y="3852051"/>
            <a:ext cx="4721162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AWS Certified Solutions Architect SAA-C03 July 28, 2025</a:t>
            </a:r>
          </a:p>
          <a:p>
            <a:pPr lvl="1"/>
            <a:r>
              <a:rPr lang="en-US" dirty="0"/>
              <a:t>Designing Secure Architectures</a:t>
            </a:r>
          </a:p>
          <a:p>
            <a:pPr lvl="1"/>
            <a:r>
              <a:rPr lang="en-US" dirty="0"/>
              <a:t>Designing Resilient Architectures</a:t>
            </a:r>
          </a:p>
          <a:p>
            <a:pPr lvl="1"/>
            <a:r>
              <a:rPr lang="en-US" dirty="0"/>
              <a:t>Designing High-Performing Architectures</a:t>
            </a:r>
          </a:p>
          <a:p>
            <a:pPr lvl="1"/>
            <a:r>
              <a:rPr lang="en-US" dirty="0"/>
              <a:t>Designing Cost-Optimized Architectures</a:t>
            </a:r>
          </a:p>
        </p:txBody>
      </p:sp>
      <p:pic>
        <p:nvPicPr>
          <p:cNvPr id="6" name="Picture 5" descr="A hexagon with white text&#10;&#10;AI-generated content may be incorrect.">
            <a:extLst>
              <a:ext uri="{FF2B5EF4-FFF2-40B4-BE49-F238E27FC236}">
                <a16:creationId xmlns:a16="http://schemas.microsoft.com/office/drawing/2014/main" id="{7A1BD9F0-482C-B917-AF57-91F322971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81" y="2500884"/>
            <a:ext cx="1346693" cy="1565076"/>
          </a:xfrm>
          <a:prstGeom prst="rect">
            <a:avLst/>
          </a:prstGeom>
        </p:spPr>
      </p:pic>
      <p:pic>
        <p:nvPicPr>
          <p:cNvPr id="8" name="Picture 7" descr="A blue hexagon with white text&#10;&#10;AI-generated content may be incorrect.">
            <a:extLst>
              <a:ext uri="{FF2B5EF4-FFF2-40B4-BE49-F238E27FC236}">
                <a16:creationId xmlns:a16="http://schemas.microsoft.com/office/drawing/2014/main" id="{63F5D7CB-7C51-6579-10A9-88376CDEE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887" y="3852051"/>
            <a:ext cx="1361251" cy="15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46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B8D14D-FBDD-3AD6-E51C-633EEE3D2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r a blurry image of a computer screen&#10;&#10;AI-generated content may be incorrect.">
            <a:extLst>
              <a:ext uri="{FF2B5EF4-FFF2-40B4-BE49-F238E27FC236}">
                <a16:creationId xmlns:a16="http://schemas.microsoft.com/office/drawing/2014/main" id="{DFA8C908-C509-B278-59F9-E9FFC6EDE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95" y="0"/>
            <a:ext cx="1223378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4DDA69D-9D8D-0F59-2A50-47C413E9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8A21C"/>
          </a:solidFill>
        </p:spPr>
        <p:txBody>
          <a:bodyPr>
            <a:normAutofit fontScale="90000"/>
          </a:bodyPr>
          <a:lstStyle/>
          <a:p>
            <a:r>
              <a:rPr lang="en-US" sz="3600" dirty="0"/>
              <a:t>5. API Gateway with Lambda Integration and DynamoDB Connection</a:t>
            </a:r>
            <a:br>
              <a:rPr lang="en-US" dirty="0"/>
            </a:br>
            <a:r>
              <a:rPr lang="en-US" sz="1800" dirty="0"/>
              <a:t>Microservice application</a:t>
            </a:r>
          </a:p>
        </p:txBody>
      </p:sp>
    </p:spTree>
    <p:extLst>
      <p:ext uri="{BB962C8B-B14F-4D97-AF65-F5344CB8AC3E}">
        <p14:creationId xmlns:p14="http://schemas.microsoft.com/office/powerpoint/2010/main" val="1440332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F46A89-02B5-7E83-5124-89752C7A9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r a blurry image of a computer screen&#10;&#10;AI-generated content may be incorrect.">
            <a:extLst>
              <a:ext uri="{FF2B5EF4-FFF2-40B4-BE49-F238E27FC236}">
                <a16:creationId xmlns:a16="http://schemas.microsoft.com/office/drawing/2014/main" id="{93BFA219-5C33-3646-9BD7-9A57C56A4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95" y="0"/>
            <a:ext cx="1223378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ADF016F-AB87-5F48-D2C4-6E6DD560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API Gateway with Lambda Integration and DynamoDB Connection</a:t>
            </a:r>
            <a:br>
              <a:rPr lang="en-US" dirty="0"/>
            </a:br>
            <a:r>
              <a:rPr lang="en-US" sz="1600" dirty="0"/>
              <a:t>Curriculus</a:t>
            </a:r>
          </a:p>
        </p:txBody>
      </p:sp>
      <p:pic>
        <p:nvPicPr>
          <p:cNvPr id="6" name="Picture 5" descr="A diagram of a software company&#10;&#10;AI-generated content may be incorrect.">
            <a:extLst>
              <a:ext uri="{FF2B5EF4-FFF2-40B4-BE49-F238E27FC236}">
                <a16:creationId xmlns:a16="http://schemas.microsoft.com/office/drawing/2014/main" id="{CE7AC085-AE97-5E0C-AAA7-170222B22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03" y="1371600"/>
            <a:ext cx="11870592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73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9F7292-C0AF-346A-2BDA-8930CB6D9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r a blurry image of a computer screen&#10;&#10;AI-generated content may be incorrect.">
            <a:extLst>
              <a:ext uri="{FF2B5EF4-FFF2-40B4-BE49-F238E27FC236}">
                <a16:creationId xmlns:a16="http://schemas.microsoft.com/office/drawing/2014/main" id="{B008B155-0557-9632-681F-D3672844D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95" y="0"/>
            <a:ext cx="1223378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05A106-F815-76F2-846E-AF1A9693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My-dynamo-get-fn</a:t>
            </a:r>
            <a:br>
              <a:rPr lang="en-US" sz="3100" dirty="0"/>
            </a:br>
            <a:r>
              <a:rPr lang="en-US" sz="3100" dirty="0"/>
              <a:t>Lambda</a:t>
            </a:r>
            <a:br>
              <a:rPr lang="en-US" dirty="0"/>
            </a:br>
            <a:r>
              <a:rPr lang="en-US" sz="1600" dirty="0"/>
              <a:t>API Gateway with Lambda Integration and DynamoDB Connection</a:t>
            </a:r>
          </a:p>
        </p:txBody>
      </p:sp>
      <p:pic>
        <p:nvPicPr>
          <p:cNvPr id="6" name="Picture 5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5898CBF1-B6B8-111D-BD76-605AABEA6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854" y="1333433"/>
            <a:ext cx="7610289" cy="540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3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3E465A-B192-6F75-281F-25FC38CA0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r a blurry image of a computer screen&#10;&#10;AI-generated content may be incorrect.">
            <a:extLst>
              <a:ext uri="{FF2B5EF4-FFF2-40B4-BE49-F238E27FC236}">
                <a16:creationId xmlns:a16="http://schemas.microsoft.com/office/drawing/2014/main" id="{37746D2A-DE08-639C-4B0F-BCA19FC8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95" y="0"/>
            <a:ext cx="1223378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CE46BCF-0C0F-78C0-F7A2-87F048A5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4486656" cy="1645920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dirty="0"/>
              <a:t>My-dynamo-post-fn</a:t>
            </a:r>
            <a:br>
              <a:rPr lang="en-US" dirty="0"/>
            </a:br>
            <a:r>
              <a:rPr lang="en-US" dirty="0"/>
              <a:t>Lambda 1/2</a:t>
            </a:r>
            <a:br>
              <a:rPr lang="en-US" dirty="0"/>
            </a:br>
            <a:r>
              <a:rPr lang="en-US" sz="1600" dirty="0"/>
              <a:t>API Gateway with Lambda Integration and DynamoDB Connection</a:t>
            </a:r>
          </a:p>
        </p:txBody>
      </p:sp>
      <p:pic>
        <p:nvPicPr>
          <p:cNvPr id="6" name="Picture 5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511BCE96-D840-9C8F-F4A0-F98B19376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53" y="67235"/>
            <a:ext cx="6522527" cy="6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62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026D11-F3F3-D796-9FA0-2523EB395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r a blurry image of a computer screen&#10;&#10;AI-generated content may be incorrect.">
            <a:extLst>
              <a:ext uri="{FF2B5EF4-FFF2-40B4-BE49-F238E27FC236}">
                <a16:creationId xmlns:a16="http://schemas.microsoft.com/office/drawing/2014/main" id="{D9A55D3C-D6A5-0795-2233-08EA1483C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95" y="0"/>
            <a:ext cx="1223378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749697-7560-D10B-10FB-28A40684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4486656" cy="1645920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dirty="0"/>
              <a:t>My-dynamo-post-fn</a:t>
            </a:r>
            <a:br>
              <a:rPr lang="en-US" dirty="0"/>
            </a:br>
            <a:r>
              <a:rPr lang="en-US" dirty="0"/>
              <a:t>Lambda 2/2</a:t>
            </a:r>
            <a:br>
              <a:rPr lang="en-US" dirty="0"/>
            </a:br>
            <a:r>
              <a:rPr lang="en-US" sz="1600" dirty="0"/>
              <a:t>API Gateway with Lambda Integration and DynamoDB Connection</a:t>
            </a:r>
          </a:p>
        </p:txBody>
      </p:sp>
      <p:pic>
        <p:nvPicPr>
          <p:cNvPr id="8" name="Picture 7" descr="A computer screen shot of a program&#10;&#10;AI-generated content may be incorrect.">
            <a:extLst>
              <a:ext uri="{FF2B5EF4-FFF2-40B4-BE49-F238E27FC236}">
                <a16:creationId xmlns:a16="http://schemas.microsoft.com/office/drawing/2014/main" id="{226557D1-2F7D-7833-0A17-51EDB4977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247" y="431239"/>
            <a:ext cx="6693900" cy="599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23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6B387-F49D-DA44-FA06-26104EAD3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E846C-A20A-3448-80FE-5B00192E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could I have</a:t>
            </a:r>
            <a:br>
              <a:rPr lang="en-US" dirty="0"/>
            </a:br>
            <a:r>
              <a:rPr lang="en-US" dirty="0"/>
              <a:t>done differently?</a:t>
            </a:r>
            <a:br>
              <a:rPr lang="en-US" dirty="0"/>
            </a:br>
            <a:r>
              <a:rPr lang="en-US" dirty="0"/>
              <a:t>what could I improve?</a:t>
            </a:r>
          </a:p>
        </p:txBody>
      </p:sp>
    </p:spTree>
    <p:extLst>
      <p:ext uri="{BB962C8B-B14F-4D97-AF65-F5344CB8AC3E}">
        <p14:creationId xmlns:p14="http://schemas.microsoft.com/office/powerpoint/2010/main" val="256012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43DBC-80A7-4431-4CBC-BA71E81FA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8A0FB-23E1-0EE1-0831-0F5FDB3B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>
            <a:noAutofit/>
          </a:bodyPr>
          <a:lstStyle/>
          <a:p>
            <a:r>
              <a:rPr lang="en-US" dirty="0"/>
              <a:t>Making resources in the VPC scalable and higher in availability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A2FE1-3A6B-D323-9802-A7A8537CC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790" y="1549395"/>
            <a:ext cx="7049210" cy="3101983"/>
          </a:xfrm>
        </p:spPr>
        <p:txBody>
          <a:bodyPr>
            <a:normAutofit/>
          </a:bodyPr>
          <a:lstStyle/>
          <a:p>
            <a:r>
              <a:rPr lang="en-US" dirty="0"/>
              <a:t>The VPC could be improved by adding </a:t>
            </a:r>
            <a:r>
              <a:rPr lang="en-US" u="sng" dirty="0"/>
              <a:t>Application Load Balancing</a:t>
            </a:r>
            <a:r>
              <a:rPr lang="en-US" dirty="0"/>
              <a:t> and </a:t>
            </a:r>
            <a:r>
              <a:rPr lang="en-US" u="sng" dirty="0"/>
              <a:t>EC2 Auto Scaling</a:t>
            </a:r>
          </a:p>
          <a:p>
            <a:r>
              <a:rPr lang="en-US" dirty="0"/>
              <a:t>The MySQL instance could be replicated across AZs by using </a:t>
            </a:r>
            <a:r>
              <a:rPr lang="en-US" u="sng" dirty="0"/>
              <a:t>Multi-AZ configuration</a:t>
            </a:r>
          </a:p>
        </p:txBody>
      </p:sp>
      <p:pic>
        <p:nvPicPr>
          <p:cNvPr id="6" name="Picture 5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CEAFC02D-D377-8D0A-503E-67268A2BC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3027471"/>
            <a:ext cx="2597573" cy="2997200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90620B2-1FD9-B203-7ECB-C5070403A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464" y="3429000"/>
            <a:ext cx="3222446" cy="175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63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BB355-F41D-6FBD-06F5-795B6E1C9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D567-09E4-FD42-0194-80BCEE6E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Implementing the database connection parameter storing &amp; fetching in a different way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CB6CC-CA7C-9D09-5F65-4DB60E10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790" y="1549395"/>
            <a:ext cx="7049210" cy="3101983"/>
          </a:xfrm>
        </p:spPr>
        <p:txBody>
          <a:bodyPr>
            <a:normAutofit/>
          </a:bodyPr>
          <a:lstStyle/>
          <a:p>
            <a:r>
              <a:rPr lang="en-US" dirty="0"/>
              <a:t>I could have implemented the storing and fetching of the parameters with </a:t>
            </a:r>
            <a:r>
              <a:rPr lang="en-US" u="sng" dirty="0"/>
              <a:t>AWS Secrets Manager</a:t>
            </a:r>
            <a:r>
              <a:rPr lang="en-US" dirty="0"/>
              <a:t> instead of utilizing AWS Systems Manager Parameter Store</a:t>
            </a:r>
          </a:p>
          <a:p>
            <a:r>
              <a:rPr lang="en-US" dirty="0"/>
              <a:t>Also, using </a:t>
            </a:r>
            <a:r>
              <a:rPr lang="en-US" u="sng" dirty="0"/>
              <a:t>AWS SDK for JavaScript in Translation Game code</a:t>
            </a:r>
            <a:r>
              <a:rPr lang="en-US" dirty="0"/>
              <a:t> to fetch the parameters was an option </a:t>
            </a:r>
            <a:r>
              <a:rPr lang="en-US" sz="1200" dirty="0"/>
              <a:t>(I actually wrote the code halfway through until I decided to fetch them via my-web-server user data script)</a:t>
            </a:r>
          </a:p>
          <a:p>
            <a:pPr marL="457200" lvl="2" indent="0">
              <a:buNone/>
            </a:pPr>
            <a:r>
              <a:rPr lang="en-US" sz="1100" dirty="0"/>
              <a:t>const AWS = require(“aws-sdk”)</a:t>
            </a:r>
            <a:br>
              <a:rPr lang="en-US" sz="1100" dirty="0"/>
            </a:br>
            <a:r>
              <a:rPr lang="en-US" sz="1100" dirty="0"/>
              <a:t>const parameterStore = new AWS.SSM()</a:t>
            </a:r>
            <a:br>
              <a:rPr lang="en-US" sz="1100" dirty="0"/>
            </a:br>
            <a:r>
              <a:rPr lang="en-US" sz="1100" dirty="0"/>
              <a:t>parameterStore.getParameters()</a:t>
            </a:r>
            <a:br>
              <a:rPr lang="en-US" sz="1100" dirty="0"/>
            </a:br>
            <a:r>
              <a:rPr lang="en-US" sz="1100" dirty="0"/>
              <a:t>…</a:t>
            </a:r>
          </a:p>
        </p:txBody>
      </p:sp>
      <p:pic>
        <p:nvPicPr>
          <p:cNvPr id="5" name="Picture 4" descr="A diagram of a system&#10;&#10;AI-generated content may be incorrect.">
            <a:extLst>
              <a:ext uri="{FF2B5EF4-FFF2-40B4-BE49-F238E27FC236}">
                <a16:creationId xmlns:a16="http://schemas.microsoft.com/office/drawing/2014/main" id="{60684CEF-C6A6-DE70-1B6A-4B2912E9F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596" y="3683778"/>
            <a:ext cx="3318944" cy="2844809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2C4D10F-D6F5-1EB7-4E78-8816D9233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851" y="3554531"/>
            <a:ext cx="3222446" cy="175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25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30B06-A173-E531-DC2C-144629E3F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0448C-F436-875F-10B9-E407BF8F7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Implementing a sign-in process</a:t>
            </a:r>
            <a:br>
              <a:rPr lang="en-US" dirty="0"/>
            </a:br>
            <a:r>
              <a:rPr lang="en-US" dirty="0"/>
              <a:t>for Curriculus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27F8D-AA19-B08C-F298-997A5CA0F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02" y="1890506"/>
            <a:ext cx="10629134" cy="2358765"/>
          </a:xfrm>
        </p:spPr>
        <p:txBody>
          <a:bodyPr>
            <a:normAutofit/>
          </a:bodyPr>
          <a:lstStyle/>
          <a:p>
            <a:r>
              <a:rPr lang="en-US" dirty="0"/>
              <a:t>In its current state, Curriculus saves every users’ entries into the same DynamoDB table (my-records-</a:t>
            </a:r>
            <a:r>
              <a:rPr lang="en-US" dirty="0" err="1"/>
              <a:t>tbl</a:t>
            </a:r>
            <a:r>
              <a:rPr lang="en-US" dirty="0"/>
              <a:t>), without differentiating the entries by user in any way</a:t>
            </a:r>
          </a:p>
          <a:p>
            <a:pPr lvl="1"/>
            <a:r>
              <a:rPr lang="en-US" dirty="0"/>
              <a:t>This, of course, isn’t the way we want a production-state application to function</a:t>
            </a:r>
          </a:p>
          <a:p>
            <a:r>
              <a:rPr lang="en-US" dirty="0"/>
              <a:t>A better implementation would be to continue saving the entries into the same table, but starting to </a:t>
            </a:r>
            <a:r>
              <a:rPr lang="en-US" u="sng" dirty="0"/>
              <a:t>differentiate them by user</a:t>
            </a:r>
          </a:p>
          <a:p>
            <a:pPr lvl="1"/>
            <a:r>
              <a:rPr lang="en-US" dirty="0"/>
              <a:t>This could be done by </a:t>
            </a:r>
            <a:r>
              <a:rPr lang="en-US" u="sng" dirty="0"/>
              <a:t>using the partition and/or sort keys to store user differentiating information</a:t>
            </a:r>
            <a:r>
              <a:rPr lang="en-US" dirty="0"/>
              <a:t> like usernames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CB3E58-F029-E91F-DCFD-DC8E6FAF4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843" y="4249271"/>
            <a:ext cx="3349393" cy="1877598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AF139EC-1DCB-C13A-715A-3EB68AB70ACB}"/>
              </a:ext>
            </a:extLst>
          </p:cNvPr>
          <p:cNvSpPr txBox="1">
            <a:spLocks/>
          </p:cNvSpPr>
          <p:nvPr/>
        </p:nvSpPr>
        <p:spPr>
          <a:xfrm>
            <a:off x="5524099" y="4249271"/>
            <a:ext cx="3754372" cy="2358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order to have the users have usernames in the first place, some kind of </a:t>
            </a:r>
            <a:r>
              <a:rPr lang="en-US" u="sng" dirty="0"/>
              <a:t>user registration and sign-in processes</a:t>
            </a:r>
            <a:r>
              <a:rPr lang="en-US" dirty="0"/>
              <a:t> should be put into place</a:t>
            </a:r>
          </a:p>
          <a:p>
            <a:r>
              <a:rPr lang="en-US" dirty="0"/>
              <a:t>Also, a </a:t>
            </a:r>
            <a:r>
              <a:rPr lang="en-US" u="sng" dirty="0"/>
              <a:t>password storing solution</a:t>
            </a:r>
            <a:r>
              <a:rPr lang="en-US" dirty="0"/>
              <a:t> is needed</a:t>
            </a:r>
          </a:p>
          <a:p>
            <a:pPr lvl="1"/>
            <a:r>
              <a:rPr lang="en-US" dirty="0"/>
              <a:t>One way to implement all of them is with Amazon Cognito</a:t>
            </a:r>
          </a:p>
        </p:txBody>
      </p:sp>
      <p:pic>
        <p:nvPicPr>
          <p:cNvPr id="9" name="Picture 8" descr="A pink square with white outline and a check mark&#10;&#10;AI-generated content may be incorrect.">
            <a:extLst>
              <a:ext uri="{FF2B5EF4-FFF2-40B4-BE49-F238E27FC236}">
                <a16:creationId xmlns:a16="http://schemas.microsoft.com/office/drawing/2014/main" id="{6EC5CF22-E704-B359-44E7-E62C25BEB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471" y="4436659"/>
            <a:ext cx="1661851" cy="15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94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AEC07-C525-B408-C546-426409D80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2188-0915-20C5-539C-80355D5D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Scoping roles and permitting least privilege more accurately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CBBAB-614F-E3C4-1032-5368BFD1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02" y="1890506"/>
            <a:ext cx="8622516" cy="1879605"/>
          </a:xfrm>
        </p:spPr>
        <p:txBody>
          <a:bodyPr>
            <a:normAutofit/>
          </a:bodyPr>
          <a:lstStyle/>
          <a:p>
            <a:r>
              <a:rPr lang="en-US" dirty="0"/>
              <a:t>Naming some of the used resources accurately has been somewhat challenging</a:t>
            </a:r>
          </a:p>
          <a:p>
            <a:r>
              <a:rPr lang="en-US" dirty="0"/>
              <a:t>IAM role naming has been especially challenging because of </a:t>
            </a:r>
            <a:r>
              <a:rPr lang="en-US" i="1" dirty="0"/>
              <a:t>a scoping dilemma</a:t>
            </a:r>
          </a:p>
          <a:p>
            <a:pPr lvl="1"/>
            <a:r>
              <a:rPr lang="en-US" dirty="0"/>
              <a:t>Should I create a role just for this one specific use case? Or should I scope the role permissions so that the role can be used in two or even multiple use cases?</a:t>
            </a:r>
          </a:p>
          <a:p>
            <a:pPr lvl="1"/>
            <a:r>
              <a:rPr lang="en-US" dirty="0"/>
              <a:t>A role’s scope affects its naming significantly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33D23BA-B6C7-FB37-8CD6-C445D504DAF1}"/>
              </a:ext>
            </a:extLst>
          </p:cNvPr>
          <p:cNvSpPr txBox="1">
            <a:spLocks/>
          </p:cNvSpPr>
          <p:nvPr/>
        </p:nvSpPr>
        <p:spPr>
          <a:xfrm>
            <a:off x="2540418" y="4176061"/>
            <a:ext cx="9009074" cy="2157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of the permissions I’ve assigned to, for example, to roles have more permissions than the resources need to perform the job they’re expected to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When creating a process (e.g. integrating a Lambda function to an EventBridge schedule), it’s been so much easier to get it to work by assigning “extra permissions” than assigning only the exact needed permissions</a:t>
            </a:r>
          </a:p>
          <a:p>
            <a:pPr lvl="1"/>
            <a:r>
              <a:rPr lang="en-US" dirty="0"/>
              <a:t>Some of the processes still have excess permissions that are waiting to be dealt with</a:t>
            </a: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8AF248B7-D20B-C8AB-429A-FDCE0986D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18" y="4790894"/>
            <a:ext cx="1168400" cy="1295400"/>
          </a:xfrm>
          <a:prstGeom prst="rect">
            <a:avLst/>
          </a:prstGeom>
        </p:spPr>
      </p:pic>
      <p:pic>
        <p:nvPicPr>
          <p:cNvPr id="10" name="Picture 9" descr="A red and white hat&#10;&#10;AI-generated content may be incorrect.">
            <a:extLst>
              <a:ext uri="{FF2B5EF4-FFF2-40B4-BE49-F238E27FC236}">
                <a16:creationId xmlns:a16="http://schemas.microsoft.com/office/drawing/2014/main" id="{8B414C6D-A0D1-7E95-02BB-07EBC87CE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218" y="1643978"/>
            <a:ext cx="1346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1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C4B76-8AA2-26EE-D3C0-5D9060497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CE81-5A07-5E62-012B-3CB62131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There’s been a lot of effort</a:t>
            </a:r>
            <a:br>
              <a:rPr lang="en-US" sz="2500" dirty="0"/>
            </a:br>
            <a:r>
              <a:rPr lang="en-US" sz="2500" dirty="0"/>
              <a:t>to get better and</a:t>
            </a:r>
            <a:br>
              <a:rPr lang="en-US" sz="2500" dirty="0"/>
            </a:br>
            <a:r>
              <a:rPr lang="en-US" sz="2500" dirty="0"/>
              <a:t>to achieve the certs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03EE7-C64B-6E74-002F-86A5B5109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436" y="2643187"/>
            <a:ext cx="7012878" cy="3571875"/>
          </a:xfrm>
        </p:spPr>
        <p:txBody>
          <a:bodyPr>
            <a:normAutofit/>
          </a:bodyPr>
          <a:lstStyle/>
          <a:p>
            <a:r>
              <a:rPr lang="en-US" dirty="0"/>
              <a:t>Hundreds of hours spent in </a:t>
            </a:r>
            <a:r>
              <a:rPr lang="en-US" dirty="0">
                <a:hlinkClick r:id="rId2"/>
              </a:rPr>
              <a:t>AWS Skill Builder</a:t>
            </a:r>
            <a:endParaRPr lang="en-US" dirty="0"/>
          </a:p>
          <a:p>
            <a:pPr lvl="1"/>
            <a:r>
              <a:rPr lang="en-US" dirty="0"/>
              <a:t>Certification learning paths consisted of</a:t>
            </a:r>
          </a:p>
          <a:p>
            <a:pPr lvl="2"/>
            <a:r>
              <a:rPr lang="en-US" dirty="0"/>
              <a:t>Learning videos</a:t>
            </a:r>
          </a:p>
          <a:p>
            <a:pPr lvl="2"/>
            <a:r>
              <a:rPr lang="en-US" dirty="0">
                <a:hlinkClick r:id="rId3"/>
              </a:rPr>
              <a:t>SimuLearn</a:t>
            </a:r>
            <a:r>
              <a:rPr lang="en-US" dirty="0"/>
              <a:t> labs</a:t>
            </a:r>
          </a:p>
          <a:p>
            <a:pPr lvl="2"/>
            <a:r>
              <a:rPr lang="en-US" dirty="0">
                <a:hlinkClick r:id="rId4"/>
              </a:rPr>
              <a:t>Escape Room</a:t>
            </a:r>
            <a:r>
              <a:rPr lang="en-US" dirty="0"/>
              <a:t> games</a:t>
            </a:r>
          </a:p>
          <a:p>
            <a:pPr lvl="2"/>
            <a:r>
              <a:rPr lang="en-US" dirty="0">
                <a:hlinkClick r:id="rId5"/>
              </a:rPr>
              <a:t>Cloud Quest</a:t>
            </a:r>
            <a:r>
              <a:rPr lang="en-US" dirty="0"/>
              <a:t> games</a:t>
            </a:r>
          </a:p>
          <a:p>
            <a:pPr lvl="2"/>
            <a:r>
              <a:rPr lang="en-US" dirty="0"/>
              <a:t>Practice exams</a:t>
            </a:r>
          </a:p>
          <a:p>
            <a:r>
              <a:rPr lang="en-US" dirty="0"/>
              <a:t>See more of more detailed information on the skills I’ve acquired through this journey at the end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62511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4FFD78-D5F8-056F-49B7-A914CF846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3FF0-C340-A5A9-9652-6877B14E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/>
          <a:lstStyle/>
          <a:p>
            <a:r>
              <a:rPr lang="en-US" dirty="0"/>
              <a:t>An exhaustive list of concepts I’ve gotten practice at 1/3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79F13D-98CE-77A4-9BAB-7FF140B9D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60" y="1413498"/>
            <a:ext cx="6096000" cy="529039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VPC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Attaching internet gateways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subnets and configuring their route tables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Configuring network ACLs and security groups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Configuring VPC peering connections between VPCs</a:t>
            </a:r>
          </a:p>
          <a:p>
            <a:pPr lvl="2">
              <a:spcBef>
                <a:spcPts val="600"/>
              </a:spcBef>
            </a:pPr>
            <a:r>
              <a:rPr lang="en-US" sz="1000" dirty="0"/>
              <a:t>Configuring route tables and security groups to allow traffic flow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VPC Flow Logs and sending/publishing the data to S3 buckets</a:t>
            </a:r>
            <a:br>
              <a:rPr lang="en-US" sz="1000" dirty="0"/>
            </a:br>
            <a:r>
              <a:rPr lang="en-US" sz="1000" dirty="0"/>
              <a:t>(and CloudWatch Logs) to analyze traffic within a VPC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Allocating Elastic IPs and associating them with EC2 instances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EC2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Managing instance states, changing instance types, and viewing instance metadata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Associating instances with security groups and IAM roles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Launching instances with user data scripts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Connecting to instances (with EC2 Instance Connect and Session Manager),</a:t>
            </a:r>
            <a:br>
              <a:rPr lang="en-US" sz="1000" dirty="0"/>
            </a:br>
            <a:r>
              <a:rPr lang="en-US" sz="1000" dirty="0"/>
              <a:t>then viewing instance logs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EC2 Auto Scaling groups</a:t>
            </a:r>
          </a:p>
          <a:p>
            <a:pPr lvl="2">
              <a:spcBef>
                <a:spcPts val="600"/>
              </a:spcBef>
            </a:pPr>
            <a:r>
              <a:rPr lang="en-US" sz="1000" dirty="0"/>
              <a:t>Creating AMIs and launch templates</a:t>
            </a:r>
          </a:p>
          <a:p>
            <a:pPr lvl="2">
              <a:spcBef>
                <a:spcPts val="600"/>
              </a:spcBef>
            </a:pPr>
            <a:r>
              <a:rPr lang="en-US" sz="1000" dirty="0"/>
              <a:t>Configuring scheduled scaling</a:t>
            </a:r>
          </a:p>
          <a:p>
            <a:pPr lvl="2">
              <a:spcBef>
                <a:spcPts val="600"/>
              </a:spcBef>
            </a:pPr>
            <a:r>
              <a:rPr lang="en-US" sz="1000" dirty="0"/>
              <a:t>Attaching Application Load Balancers to ASGs</a:t>
            </a:r>
          </a:p>
          <a:p>
            <a:pPr lvl="3">
              <a:spcBef>
                <a:spcPts val="600"/>
              </a:spcBef>
            </a:pPr>
            <a:r>
              <a:rPr lang="en-US" sz="1000" dirty="0"/>
              <a:t>Creating target groups</a:t>
            </a:r>
          </a:p>
          <a:p>
            <a:pPr lvl="3">
              <a:spcBef>
                <a:spcPts val="600"/>
              </a:spcBef>
            </a:pPr>
            <a:r>
              <a:rPr lang="en-US" sz="1000" dirty="0"/>
              <a:t>Configuring target tracking policies</a:t>
            </a:r>
          </a:p>
          <a:p>
            <a:pPr lvl="3">
              <a:spcBef>
                <a:spcPts val="600"/>
              </a:spcBef>
            </a:pPr>
            <a:r>
              <a:rPr lang="en-US" sz="1000" dirty="0"/>
              <a:t>Configuring ALBs to conduct health checks on instances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3B5C61-EE7F-FFC1-AA9E-D16DD052752A}"/>
              </a:ext>
            </a:extLst>
          </p:cNvPr>
          <p:cNvSpPr txBox="1">
            <a:spLocks/>
          </p:cNvSpPr>
          <p:nvPr/>
        </p:nvSpPr>
        <p:spPr>
          <a:xfrm>
            <a:off x="6096000" y="1413498"/>
            <a:ext cx="6096000" cy="5117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Elastic Block Store (EBS)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volumes and snapshots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Attaching and detaching volumes to/from EC2 instances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Simple Storage Service (S3)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Using general purpose buckets to host static websites and SPAs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Configuring buckets with server access logging, versioning, event notifications, live replication, and lifecycle rules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Editing bucket policies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Elastic File System (EFS)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file systems and mounting them to EC2 instances (i.e. creating mount targets on subnets)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Connecting additional EC2 instances to existing file systems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Sharing files between EC2 instances in a file system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Relational Database Service (RDS)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Launching DB instances (Aurora, MySQL)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Associating DB instances with security groups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Configuring Multi-AZ deployments (standby replicas and read replicas)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Configuring backups/creating snapshots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DynamoDB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tables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Adding items to tables, then querying and scanning them (via AWS Management Console)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Deploying DAX clusters</a:t>
            </a:r>
          </a:p>
        </p:txBody>
      </p:sp>
    </p:spTree>
    <p:extLst>
      <p:ext uri="{BB962C8B-B14F-4D97-AF65-F5344CB8AC3E}">
        <p14:creationId xmlns:p14="http://schemas.microsoft.com/office/powerpoint/2010/main" val="1272083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2382B0-B3C1-BE20-A6D8-E0E8ACEC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6205D-654B-3BF2-C60F-3CF60093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/>
          <a:lstStyle/>
          <a:p>
            <a:r>
              <a:rPr lang="en-US" dirty="0"/>
              <a:t>An exhaustive list of concepts I’ve gotten practice at 2/3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9210FC-81D2-8AF5-D62B-F0A5634D9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60" y="1413498"/>
            <a:ext cx="6096000" cy="529039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AWS Identity and Access Management (IAM)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users, user groups, permission policies, and roles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Attaching permission policies to users, groups, and roles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Attaching users to user groups and roles to resources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access keys and assigning them to users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Configuring MFAs</a:t>
            </a:r>
            <a:endParaRPr lang="en-US" sz="10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AWS Lambda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Creating, deploying, and testing functions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Configuring functions with triggers and destinations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Assigning execution roles to functions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Using functions with external packages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CloudFront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Deploying CDN download distributions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Configuring EC2 instances and S3 hosted websites as distribution origins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Invalidating cache items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Route 53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Mapping IP addresses to domain names (i.e. creating hosted zones)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A, NS, SOA, and CNAME records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API Gateway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Creating, staging, and deploying REST APIs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Configuring REST APIs with resources and methods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Enabling CORS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Invoking Lambda functions by using API Gateway proxy integration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A33081-78F3-4413-55E6-879AB1D37782}"/>
              </a:ext>
            </a:extLst>
          </p:cNvPr>
          <p:cNvSpPr txBox="1">
            <a:spLocks/>
          </p:cNvSpPr>
          <p:nvPr/>
        </p:nvSpPr>
        <p:spPr>
          <a:xfrm>
            <a:off x="6096000" y="1413498"/>
            <a:ext cx="6096000" cy="5117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CloudWatch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Inspecting log streams to troubleshoot deployments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alarms and actions</a:t>
            </a:r>
          </a:p>
          <a:p>
            <a:pPr lvl="2">
              <a:spcBef>
                <a:spcPts val="600"/>
              </a:spcBef>
            </a:pPr>
            <a:r>
              <a:rPr lang="en-US" sz="1000" dirty="0"/>
              <a:t>Sending notifications to SNS topics</a:t>
            </a:r>
          </a:p>
          <a:p>
            <a:pPr lvl="2">
              <a:spcBef>
                <a:spcPts val="600"/>
              </a:spcBef>
            </a:pPr>
            <a:r>
              <a:rPr lang="en-US" sz="1000" dirty="0"/>
              <a:t>Performing EC2 actions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dashboards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AWS CloudTrail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trails to log and monitor activity and data events in AWS resources and APIs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Data Firehose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streams to ingest data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AWS Glue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databases and crawlers to crawl data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Athena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databases and queries to analyze data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Simple Notification Service (SNS)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topics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Subscribing (SQS queues, email addresses etc.) to topics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Setting up DLQs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Simple Queue Service (SQS)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standard and FIFO queues</a:t>
            </a:r>
          </a:p>
        </p:txBody>
      </p:sp>
    </p:spTree>
    <p:extLst>
      <p:ext uri="{BB962C8B-B14F-4D97-AF65-F5344CB8AC3E}">
        <p14:creationId xmlns:p14="http://schemas.microsoft.com/office/powerpoint/2010/main" val="2754679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4637CC-B5B6-5543-4BF3-041076160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0891F-4759-AB18-589F-1CAD8808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/>
          <a:lstStyle/>
          <a:p>
            <a:r>
              <a:rPr lang="en-US" dirty="0"/>
              <a:t>An exhaustive list of concepts I’ve gotten practice at 3/3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55C229-7B81-9F4C-3A53-67302D180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60" y="1413498"/>
            <a:ext cx="6096000" cy="529039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EventBridge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rules and schedules</a:t>
            </a:r>
          </a:p>
          <a:p>
            <a:pPr lvl="2">
              <a:spcBef>
                <a:spcPts val="600"/>
              </a:spcBef>
            </a:pPr>
            <a:r>
              <a:rPr lang="en-US" sz="1000" dirty="0"/>
              <a:t>Configuring event patterns and targets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Elastic Container Registry (ECR)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repositories and Docker images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Pushing Docker images into repositories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Elastic Container Service (ECS) &amp; AWS Fargate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Deploying applications by using images from Amazon ECR</a:t>
            </a:r>
          </a:p>
          <a:p>
            <a:pPr lvl="2">
              <a:spcBef>
                <a:spcPts val="600"/>
              </a:spcBef>
            </a:pPr>
            <a:r>
              <a:rPr lang="en-US" sz="1000" dirty="0"/>
              <a:t>Creating task definitions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AWS CloudFormation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stacks/templates with AWS Infrastructure Composer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Generating templates from existing resources with IaC generator</a:t>
            </a:r>
          </a:p>
          <a:p>
            <a:pPr lvl="2">
              <a:spcBef>
                <a:spcPts val="600"/>
              </a:spcBef>
            </a:pPr>
            <a:r>
              <a:rPr lang="en-US" sz="1000" dirty="0"/>
              <a:t>Scanning account resources, then creating and importing templates to CloudFormation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AWS Backup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Centralizing and automating data protection across AWS services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custom backup vaults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on-demand backups for EBS volumes</a:t>
            </a:r>
          </a:p>
          <a:p>
            <a:pPr lvl="2">
              <a:spcBef>
                <a:spcPts val="600"/>
              </a:spcBef>
            </a:pPr>
            <a:r>
              <a:rPr lang="en-US" sz="1000" dirty="0"/>
              <a:t>Creating automated backup plans for EBS volumes using tags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AWS Config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managed rules for versioning, encryption, and resource tagging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E590BB-83CB-5D00-C891-2829594FFFBF}"/>
              </a:ext>
            </a:extLst>
          </p:cNvPr>
          <p:cNvSpPr txBox="1">
            <a:spLocks/>
          </p:cNvSpPr>
          <p:nvPr/>
        </p:nvSpPr>
        <p:spPr>
          <a:xfrm>
            <a:off x="6096000" y="1413498"/>
            <a:ext cx="6096000" cy="5117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AWS Systems Manager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Using Parameter Store to store parameters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Fetching parameters from the store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AWS Certificate Manager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Requesting TLS certificates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AWS Cloud Development Kit (CDK)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Using code constructs on IDEs (Amazon Sagemaker Studio) to create AWS resources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Using Amazon Q Developer to suggest code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AWS Cost Explorer &amp; AWS Cost and Usage Reports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Analyzing costs and usage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AWS Budgets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budgets and budget alerts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AWS Pricing Calculator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Making price estimates for use cases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AWS Resource Explorer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Listing and examining resources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AWS SDKs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for Python (Boto3)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for JavaScript (v3)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b="1" dirty="0"/>
              <a:t>Amazon Managed Service for Apache Flink</a:t>
            </a:r>
          </a:p>
          <a:p>
            <a:pPr lvl="1">
              <a:spcBef>
                <a:spcPts val="600"/>
              </a:spcBef>
            </a:pPr>
            <a:r>
              <a:rPr lang="en-US" sz="1000" dirty="0"/>
              <a:t>Creating streaming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2843404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AB8C-5194-03A3-607C-5FB18CC0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for your interest!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76913-A92B-8BCC-55C2-BB51E33CA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joni-makinen@live.fi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+358405882001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jonimakinen.com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linkedin.com/in/joni-daniel-makinen/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github.com/jonidaniel</a:t>
            </a:r>
          </a:p>
        </p:txBody>
      </p:sp>
    </p:spTree>
    <p:extLst>
      <p:ext uri="{BB962C8B-B14F-4D97-AF65-F5344CB8AC3E}">
        <p14:creationId xmlns:p14="http://schemas.microsoft.com/office/powerpoint/2010/main" val="208209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B5A9B-AA59-DAD0-1F35-01EC5941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123345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B71D-5972-1B2B-A4FA-BC945466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AWS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5C15-D8B5-469F-5D93-8A4B98942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248" y="2638044"/>
            <a:ext cx="9284590" cy="3810053"/>
          </a:xfrm>
        </p:spPr>
        <p:txBody>
          <a:bodyPr>
            <a:noAutofit/>
          </a:bodyPr>
          <a:lstStyle/>
          <a:p>
            <a:r>
              <a:rPr lang="en-US" sz="2200" dirty="0"/>
              <a:t>I built </a:t>
            </a:r>
            <a:r>
              <a:rPr lang="en-US" sz="2200" u="sng" dirty="0"/>
              <a:t>my own AWS environment</a:t>
            </a:r>
            <a:r>
              <a:rPr lang="en-US" sz="2200" dirty="0"/>
              <a:t> utilizing many different AWS services</a:t>
            </a:r>
          </a:p>
          <a:p>
            <a:pPr lvl="1"/>
            <a:r>
              <a:rPr lang="en-US" sz="1800" dirty="0"/>
              <a:t>I migrated applicable parts of my already existing digital resources (e.g. web apps on Netlify, projects on GitHub) into AWS Cloud</a:t>
            </a:r>
          </a:p>
          <a:p>
            <a:pPr lvl="1"/>
            <a:r>
              <a:rPr lang="en-US" sz="2000" dirty="0"/>
              <a:t>There’s </a:t>
            </a:r>
            <a:r>
              <a:rPr lang="en-US" sz="2000" u="sng" dirty="0"/>
              <a:t>three main components</a:t>
            </a:r>
            <a:r>
              <a:rPr lang="en-US" sz="2000" dirty="0"/>
              <a:t> I focused on migrating</a:t>
            </a:r>
            <a:endParaRPr lang="en-US" sz="2000" u="sng" dirty="0"/>
          </a:p>
          <a:p>
            <a:pPr lvl="2"/>
            <a:r>
              <a:rPr lang="en-US" sz="1800" dirty="0"/>
              <a:t>My website				</a:t>
            </a:r>
            <a:r>
              <a:rPr lang="en-US" sz="1800" dirty="0">
                <a:hlinkClick r:id="rId2"/>
              </a:rPr>
              <a:t>jonimakinen.com</a:t>
            </a:r>
            <a:endParaRPr lang="en-US" sz="1800" dirty="0"/>
          </a:p>
          <a:p>
            <a:pPr lvl="2"/>
            <a:r>
              <a:rPr lang="en-US" sz="1800" dirty="0"/>
              <a:t>A simple full stack app		</a:t>
            </a:r>
            <a:r>
              <a:rPr lang="en-US" sz="1800" dirty="0">
                <a:hlinkClick r:id="rId3"/>
              </a:rPr>
              <a:t>Translation Game</a:t>
            </a:r>
            <a:endParaRPr lang="en-US" sz="1800" dirty="0"/>
          </a:p>
          <a:p>
            <a:pPr lvl="2"/>
            <a:r>
              <a:rPr lang="en-US" sz="1800" dirty="0"/>
              <a:t>An SPA study tracker on the web	</a:t>
            </a:r>
            <a:r>
              <a:rPr lang="en-US" sz="1800" dirty="0">
                <a:hlinkClick r:id="rId4"/>
              </a:rPr>
              <a:t>Curriculus</a:t>
            </a:r>
            <a:endParaRPr lang="en-US" sz="1800" dirty="0"/>
          </a:p>
          <a:p>
            <a:pPr lvl="1"/>
            <a:r>
              <a:rPr lang="en-US" sz="2000" dirty="0"/>
              <a:t>I built </a:t>
            </a:r>
            <a:r>
              <a:rPr lang="en-US" sz="2000" u="sng" dirty="0"/>
              <a:t>microservice applications</a:t>
            </a:r>
            <a:r>
              <a:rPr lang="en-US" sz="2000" dirty="0"/>
              <a:t> around these main components</a:t>
            </a:r>
          </a:p>
          <a:p>
            <a:pPr lvl="2"/>
            <a:r>
              <a:rPr lang="en-US" sz="1800" dirty="0"/>
              <a:t>Different AWS services play together to form fully functioning applications in the cloud</a:t>
            </a:r>
          </a:p>
        </p:txBody>
      </p:sp>
    </p:spTree>
    <p:extLst>
      <p:ext uri="{BB962C8B-B14F-4D97-AF65-F5344CB8AC3E}">
        <p14:creationId xmlns:p14="http://schemas.microsoft.com/office/powerpoint/2010/main" val="171063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E4947-9CEA-BE63-5C1F-A5C860FBB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ED20-A64B-E481-A9D7-458358B8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first take a quick look at the migrated main components</a:t>
            </a:r>
          </a:p>
        </p:txBody>
      </p:sp>
    </p:spTree>
    <p:extLst>
      <p:ext uri="{BB962C8B-B14F-4D97-AF65-F5344CB8AC3E}">
        <p14:creationId xmlns:p14="http://schemas.microsoft.com/office/powerpoint/2010/main" val="377912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36ACC3-452A-3D75-CFBB-DC2C805C4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CC8616F6-D671-AD9B-4675-01B2380C5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6" y="0"/>
            <a:ext cx="11443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0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3A5CB-D506-46CF-C46B-0043A41CC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game&#10;&#10;AI-generated content may be incorrect.">
            <a:extLst>
              <a:ext uri="{FF2B5EF4-FFF2-40B4-BE49-F238E27FC236}">
                <a16:creationId xmlns:a16="http://schemas.microsoft.com/office/drawing/2014/main" id="{9140B81A-2ED9-7D84-EDFB-239C22D2E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1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2185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14948</TotalTime>
  <Words>1948</Words>
  <Application>Microsoft Macintosh PowerPoint</Application>
  <PresentationFormat>Widescreen</PresentationFormat>
  <Paragraphs>240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Gill Sans MT</vt:lpstr>
      <vt:lpstr>Parcel</vt:lpstr>
      <vt:lpstr>My AWS Environment and how I got there</vt:lpstr>
      <vt:lpstr>It all started in April…</vt:lpstr>
      <vt:lpstr>…and continued into the summer</vt:lpstr>
      <vt:lpstr>There’s been a lot of effort to get better and to achieve the certs</vt:lpstr>
      <vt:lpstr>The Environment</vt:lpstr>
      <vt:lpstr>My AWS environment</vt:lpstr>
      <vt:lpstr>Let’s first take a quick look at the migrated main components</vt:lpstr>
      <vt:lpstr>PowerPoint Presentation</vt:lpstr>
      <vt:lpstr>PowerPoint Presentation</vt:lpstr>
      <vt:lpstr>PowerPoint Presentation</vt:lpstr>
      <vt:lpstr>Let’s then delve into the microservice applications</vt:lpstr>
      <vt:lpstr>Microservice applications</vt:lpstr>
      <vt:lpstr>Before we go see the first application…</vt:lpstr>
      <vt:lpstr>1. Static Website Hosting Microservice application</vt:lpstr>
      <vt:lpstr>Static Website Hosting jonimakinen.com</vt:lpstr>
      <vt:lpstr>2. Website Request Counting Microservice application</vt:lpstr>
      <vt:lpstr>Website Request Counting jonimakinen.com</vt:lpstr>
      <vt:lpstr>Athena SQL commands Website Request Counting</vt:lpstr>
      <vt:lpstr>My-start-athena-fn Lambda Website Request counting</vt:lpstr>
      <vt:lpstr>My-request-count-fn Lambda 1/3 Website Request Counting</vt:lpstr>
      <vt:lpstr>my-request-count-fn Lambda 2/3 Website Request Counting</vt:lpstr>
      <vt:lpstr>my-request-count-fn Lambda 3/3 Website Request Counting</vt:lpstr>
      <vt:lpstr>3. Email Notification Microservice application</vt:lpstr>
      <vt:lpstr>Email notification jonimakinen.com</vt:lpstr>
      <vt:lpstr>4. Application Hosting (VPC) Microservice application</vt:lpstr>
      <vt:lpstr>Application Hosting (VPC) a VPC accommodating a 3-tier full stack app</vt:lpstr>
      <vt:lpstr>my-web-server EC2 instance Application Hosting (VPC)</vt:lpstr>
      <vt:lpstr>My-web-server user data script Application Hosting (VPC)</vt:lpstr>
      <vt:lpstr>Launching My-web-server via AWS CLI Application Hosting (VPC)</vt:lpstr>
      <vt:lpstr>5. API Gateway with Lambda Integration and DynamoDB Connection Microservice application</vt:lpstr>
      <vt:lpstr>API Gateway with Lambda Integration and DynamoDB Connection Curriculus</vt:lpstr>
      <vt:lpstr>My-dynamo-get-fn Lambda API Gateway with Lambda Integration and DynamoDB Connection</vt:lpstr>
      <vt:lpstr>My-dynamo-post-fn Lambda 1/2 API Gateway with Lambda Integration and DynamoDB Connection</vt:lpstr>
      <vt:lpstr>My-dynamo-post-fn Lambda 2/2 API Gateway with Lambda Integration and DynamoDB Connection</vt:lpstr>
      <vt:lpstr>What could I have done differently? what could I improve?</vt:lpstr>
      <vt:lpstr>Making resources in the VPC scalable and higher in availability</vt:lpstr>
      <vt:lpstr>Implementing the database connection parameter storing &amp; fetching in a different way</vt:lpstr>
      <vt:lpstr>Implementing a sign-in process for Curriculus</vt:lpstr>
      <vt:lpstr>Scoping roles and permitting least privilege more accurately</vt:lpstr>
      <vt:lpstr>An exhaustive list of concepts I’ve gotten practice at 1/3</vt:lpstr>
      <vt:lpstr>An exhaustive list of concepts I’ve gotten practice at 2/3</vt:lpstr>
      <vt:lpstr>An exhaustive list of concepts I’ve gotten practice at 3/3</vt:lpstr>
      <vt:lpstr>Thank you for your interest!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Joni Mäkinen</dc:creator>
  <cp:lastModifiedBy>Joni Mäkinen</cp:lastModifiedBy>
  <cp:revision>57</cp:revision>
  <dcterms:created xsi:type="dcterms:W3CDTF">2025-08-11T09:05:46Z</dcterms:created>
  <dcterms:modified xsi:type="dcterms:W3CDTF">2025-08-30T14:53:53Z</dcterms:modified>
</cp:coreProperties>
</file>